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6"/>
  </p:notesMasterIdLst>
  <p:sldIdLst>
    <p:sldId id="287" r:id="rId2"/>
    <p:sldId id="307" r:id="rId3"/>
    <p:sldId id="306" r:id="rId4"/>
    <p:sldId id="300" r:id="rId5"/>
    <p:sldId id="301" r:id="rId6"/>
    <p:sldId id="308" r:id="rId7"/>
    <p:sldId id="302" r:id="rId8"/>
    <p:sldId id="303" r:id="rId9"/>
    <p:sldId id="304" r:id="rId10"/>
    <p:sldId id="305" r:id="rId11"/>
    <p:sldId id="259" r:id="rId12"/>
    <p:sldId id="263" r:id="rId13"/>
    <p:sldId id="266" r:id="rId14"/>
    <p:sldId id="288" r:id="rId15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76" autoAdjust="0"/>
  </p:normalViewPr>
  <p:slideViewPr>
    <p:cSldViewPr>
      <p:cViewPr varScale="1">
        <p:scale>
          <a:sx n="64" d="100"/>
          <a:sy n="64" d="100"/>
        </p:scale>
        <p:origin x="-3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F7810-4245-46FE-94DB-7325D3993896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05CD7-9DE5-4431-8461-6D17603B5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14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8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 b="1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8009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5225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0296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18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 b="1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4371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216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269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020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324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468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11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003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3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718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888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976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F6F53-5F30-4DEA-8205-C63353D67A7C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579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24748"/>
            <a:ext cx="7772400" cy="1470025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chemeClr val="tx2"/>
                </a:solidFill>
                <a:cs typeface="Times New Roman" pitchFamily="18" charset="0"/>
              </a:rPr>
              <a:t>Собрание </a:t>
            </a:r>
            <a:br>
              <a:rPr lang="ru-RU" sz="8000" b="1" dirty="0" smtClean="0">
                <a:solidFill>
                  <a:schemeClr val="tx2"/>
                </a:solidFill>
                <a:cs typeface="Times New Roman" pitchFamily="18" charset="0"/>
              </a:rPr>
            </a:br>
            <a:r>
              <a:rPr lang="ru-RU" sz="8000" b="1" dirty="0" smtClean="0">
                <a:solidFill>
                  <a:schemeClr val="tx2"/>
                </a:solidFill>
                <a:cs typeface="Times New Roman" pitchFamily="18" charset="0"/>
              </a:rPr>
              <a:t>11 класс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 smtClean="0">
                <a:latin typeface="Times New Roman" pitchFamily="18" charset="0"/>
                <a:cs typeface="Times New Roman" pitchFamily="18" charset="0"/>
              </a:rPr>
            </a:b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8800" b="1" dirty="0" smtClean="0">
                <a:solidFill>
                  <a:schemeClr val="tx2"/>
                </a:solidFill>
              </a:rPr>
              <a:t>2020 год </a:t>
            </a:r>
            <a:endParaRPr lang="ru-RU" sz="8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0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/>
              <a:t>Памятка о порядке проведения ИС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32"/>
            <a:ext cx="8229600" cy="5145435"/>
          </a:xfrm>
        </p:spPr>
        <p:txBody>
          <a:bodyPr>
            <a:normAutofit/>
          </a:bodyPr>
          <a:lstStyle/>
          <a:p>
            <a:r>
              <a:rPr lang="ru-RU" dirty="0"/>
              <a:t>Итоговое сочинение в случае представления его при приеме на обучение по </a:t>
            </a:r>
            <a:r>
              <a:rPr lang="ru-RU" dirty="0" smtClean="0"/>
              <a:t>программам  </a:t>
            </a:r>
            <a:r>
              <a:rPr lang="ru-RU" dirty="0" err="1"/>
              <a:t>бакалавриата</a:t>
            </a:r>
            <a:r>
              <a:rPr lang="ru-RU" dirty="0"/>
              <a:t>  и  программам  </a:t>
            </a:r>
            <a:r>
              <a:rPr lang="ru-RU" dirty="0" err="1"/>
              <a:t>специалитета</a:t>
            </a:r>
            <a:r>
              <a:rPr lang="ru-RU" dirty="0"/>
              <a:t>  действительно в  течение </a:t>
            </a:r>
            <a:r>
              <a:rPr lang="ru-RU" dirty="0" smtClean="0"/>
              <a:t>четырех </a:t>
            </a:r>
            <a:r>
              <a:rPr lang="ru-RU" dirty="0"/>
              <a:t>лет, следующих за годом написания такого сочинения.  </a:t>
            </a:r>
          </a:p>
          <a:p>
            <a:r>
              <a:rPr lang="ru-RU" dirty="0"/>
              <a:t>Итоговое сочинение (изложение) как допуск к ГИА – бессрочно</a:t>
            </a:r>
          </a:p>
        </p:txBody>
      </p:sp>
    </p:spTree>
    <p:extLst>
      <p:ext uri="{BB962C8B-B14F-4D97-AF65-F5344CB8AC3E}">
        <p14:creationId xmlns:p14="http://schemas.microsoft.com/office/powerpoint/2010/main" val="63006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-14288"/>
            <a:ext cx="8012112" cy="763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>
                <a:solidFill>
                  <a:srgbClr val="004846"/>
                </a:solidFill>
                <a:latin typeface="Arial" panose="020B0604020202020204" pitchFamily="34" charset="0"/>
              </a:rPr>
              <a:t>Перечень предметов </a:t>
            </a:r>
            <a:r>
              <a:rPr lang="ru-RU" b="1" dirty="0" smtClean="0">
                <a:solidFill>
                  <a:srgbClr val="004846"/>
                </a:solidFill>
                <a:latin typeface="Arial" panose="020B0604020202020204" pitchFamily="34" charset="0"/>
              </a:rPr>
              <a:t>для </a:t>
            </a:r>
            <a:r>
              <a:rPr lang="ru-RU" b="1" dirty="0" err="1" smtClean="0">
                <a:solidFill>
                  <a:srgbClr val="004846"/>
                </a:solidFill>
                <a:latin typeface="Arial" panose="020B0604020202020204" pitchFamily="34" charset="0"/>
              </a:rPr>
              <a:t>сдачиГИА</a:t>
            </a:r>
            <a:endParaRPr lang="ru-RU" b="1" dirty="0">
              <a:solidFill>
                <a:srgbClr val="004846"/>
              </a:solidFill>
              <a:latin typeface="Arial" panose="020B0604020202020204" pitchFamily="34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9447-1FDB-4779-8736-A34007708D2B}" type="slidenum">
              <a:rPr lang="ru-RU"/>
              <a:pPr/>
              <a:t>11</a:t>
            </a:fld>
            <a:endParaRPr lang="ru-RU"/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23852" y="836613"/>
            <a:ext cx="6797351" cy="120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ru-RU" sz="2400" dirty="0">
                <a:solidFill>
                  <a:srgbClr val="993300"/>
                </a:solidFill>
                <a:latin typeface="Tahoma" panose="020B0604030504040204" pitchFamily="34" charset="0"/>
              </a:rPr>
              <a:t>обязательные предметы:</a:t>
            </a:r>
          </a:p>
          <a:p>
            <a:pPr>
              <a:buClr>
                <a:srgbClr val="66CCFF"/>
              </a:buClr>
              <a:buFont typeface="Tahoma" panose="020B0604030504040204" pitchFamily="34" charset="0"/>
              <a:buChar char="-"/>
            </a:pPr>
            <a:r>
              <a:rPr lang="ru-RU" sz="2400" dirty="0">
                <a:solidFill>
                  <a:srgbClr val="66CCFF"/>
                </a:solidFill>
                <a:latin typeface="Tahoma" panose="020B0604030504040204" pitchFamily="34" charset="0"/>
              </a:rPr>
              <a:t> </a:t>
            </a:r>
            <a:r>
              <a:rPr lang="ru-RU" sz="2400" dirty="0">
                <a:latin typeface="Tahoma" panose="020B0604030504040204" pitchFamily="34" charset="0"/>
              </a:rPr>
              <a:t>русский язык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</a:t>
            </a:r>
            <a:r>
              <a:rPr lang="ru-RU" sz="2400" dirty="0" smtClean="0">
                <a:latin typeface="Tahoma" panose="020B0604030504040204" pitchFamily="34" charset="0"/>
              </a:rPr>
              <a:t>математика (базовый, профильный уровень)</a:t>
            </a:r>
            <a:endParaRPr lang="ru-RU" sz="2400" dirty="0">
              <a:latin typeface="Tahoma" panose="020B0604030504040204" pitchFamily="34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627315" y="1844675"/>
            <a:ext cx="6732587" cy="4526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ru-RU" sz="2400" dirty="0">
                <a:solidFill>
                  <a:srgbClr val="993300"/>
                </a:solidFill>
                <a:latin typeface="Tahoma" panose="020B0604030504040204" pitchFamily="34" charset="0"/>
              </a:rPr>
              <a:t>предметы по выбору </a:t>
            </a:r>
            <a:r>
              <a:rPr lang="ru-RU" sz="2400" b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сдаются на добровольной основе:</a:t>
            </a:r>
          </a:p>
          <a:p>
            <a:pPr>
              <a:buClr>
                <a:srgbClr val="66CCFF"/>
              </a:buClr>
              <a:buFont typeface="Tahoma" panose="020B0604030504040204" pitchFamily="34" charset="0"/>
              <a:buChar char="-"/>
            </a:pPr>
            <a:r>
              <a:rPr lang="ru-RU" sz="2400" dirty="0">
                <a:solidFill>
                  <a:srgbClr val="66CCFF"/>
                </a:solidFill>
                <a:latin typeface="Tahoma" panose="020B0604030504040204" pitchFamily="34" charset="0"/>
              </a:rPr>
              <a:t> </a:t>
            </a:r>
            <a:r>
              <a:rPr lang="ru-RU" sz="2400" dirty="0">
                <a:latin typeface="Tahoma" panose="020B0604030504040204" pitchFamily="34" charset="0"/>
              </a:rPr>
              <a:t>литература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физика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химия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история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биология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география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обществознание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иностранные языки (английский, немецкий, французский, испанский)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информатика и </a:t>
            </a:r>
            <a:r>
              <a:rPr lang="ru-RU" sz="2400" dirty="0" smtClean="0">
                <a:latin typeface="Tahoma" panose="020B0604030504040204" pitchFamily="34" charset="0"/>
              </a:rPr>
              <a:t>ИКТ</a:t>
            </a:r>
          </a:p>
        </p:txBody>
      </p:sp>
    </p:spTree>
    <p:extLst>
      <p:ext uri="{BB962C8B-B14F-4D97-AF65-F5344CB8AC3E}">
        <p14:creationId xmlns:p14="http://schemas.microsoft.com/office/powerpoint/2010/main" val="6162447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04800"/>
            <a:ext cx="8229600" cy="763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rgbClr val="008080"/>
                </a:solidFill>
                <a:latin typeface="Arial" panose="020B0604020202020204" pitchFamily="34" charset="0"/>
              </a:rPr>
              <a:t>Допуск в </a:t>
            </a:r>
            <a:r>
              <a:rPr lang="ru-RU" dirty="0" smtClean="0">
                <a:solidFill>
                  <a:srgbClr val="008080"/>
                </a:solidFill>
                <a:latin typeface="Arial" panose="020B0604020202020204" pitchFamily="34" charset="0"/>
              </a:rPr>
              <a:t>ППЭ на ГИА</a:t>
            </a:r>
            <a:endParaRPr lang="ru-RU" dirty="0">
              <a:solidFill>
                <a:srgbClr val="008080"/>
              </a:solidFill>
              <a:latin typeface="Arial" panose="020B0604020202020204" pitchFamily="34" charset="0"/>
            </a:endParaRPr>
          </a:p>
        </p:txBody>
      </p:sp>
      <p:sp>
        <p:nvSpPr>
          <p:cNvPr id="48130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611188" y="1268416"/>
            <a:ext cx="8229600" cy="50434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38138" indent="-338138" fontAlgn="base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Участники ГИА-11:</a:t>
            </a:r>
            <a:endParaRPr lang="ru-RU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738188" lvl="1" indent="-280988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Font typeface="Tahoma" panose="020B060403050404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Паспорт (подтверждение личности сопровождающим)</a:t>
            </a:r>
          </a:p>
          <a:p>
            <a:pPr marL="738188" lvl="1" indent="-280988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Font typeface="Tahoma" panose="020B060403050404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Наличие в списке 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распределения в данный ППЭ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fontAlgn="base">
              <a:spcBef>
                <a:spcPts val="700"/>
              </a:spcBef>
              <a:spcAft>
                <a:spcPct val="0"/>
              </a:spcAft>
              <a:buSzPct val="164000"/>
              <a:buFont typeface="Wingdings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Аудитории оборудуются средствами видеонаблюдения</a:t>
            </a:r>
          </a:p>
          <a:p>
            <a:pPr lvl="1" fontAlgn="base">
              <a:spcBef>
                <a:spcPts val="700"/>
              </a:spcBef>
              <a:spcAft>
                <a:spcPct val="0"/>
              </a:spcAft>
              <a:buSzPct val="164000"/>
              <a:buFont typeface="Wingdings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При входе в ППЭ – ручной металлоискатель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48B0-859A-47AC-8632-416BBC2F84D2}" type="slidenum">
              <a:rPr lang="ru-RU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9276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50825" y="522288"/>
            <a:ext cx="8229600" cy="6335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361950" algn="ctr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 b="1" u="sng" dirty="0">
                <a:solidFill>
                  <a:srgbClr val="FF3300"/>
                </a:solidFill>
                <a:latin typeface="Arial" panose="020B0604020202020204" pitchFamily="34" charset="0"/>
              </a:rPr>
              <a:t>ЗАПРЕЩЕНО</a:t>
            </a:r>
          </a:p>
          <a:p>
            <a:pPr lvl="0"/>
            <a:r>
              <a:rPr lang="ru-RU" sz="2600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008080"/>
                </a:solidFill>
                <a:latin typeface="Arial" panose="020B0604020202020204" pitchFamily="34" charset="0"/>
              </a:rPr>
              <a:t>обучающимся </a:t>
            </a:r>
            <a:r>
              <a:rPr lang="ru-RU" sz="3200" b="1" dirty="0" smtClean="0">
                <a:solidFill>
                  <a:srgbClr val="008080"/>
                </a:solidFill>
                <a:latin typeface="Arial" panose="020B0604020202020204" pitchFamily="34" charset="0"/>
              </a:rPr>
              <a:t>–</a:t>
            </a:r>
          </a:p>
          <a:p>
            <a:pPr lvl="0"/>
            <a:r>
              <a:rPr lang="ru-RU" sz="3200" b="1" dirty="0" smtClean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ru-RU" dirty="0"/>
              <a:t>Иметь при себе:</a:t>
            </a:r>
            <a:endParaRPr lang="ru-RU" sz="4000" dirty="0"/>
          </a:p>
          <a:p>
            <a:pPr lvl="1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-уведомление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 регистрации на экзамены, </a:t>
            </a:r>
          </a:p>
          <a:p>
            <a:pPr lvl="1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-средства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связи, </a:t>
            </a:r>
          </a:p>
          <a:p>
            <a:pPr lvl="1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-электронно-вычислительную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технику, </a:t>
            </a:r>
          </a:p>
          <a:p>
            <a:pPr lvl="1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фото-, аудио- и видеоаппаратуру, </a:t>
            </a:r>
          </a:p>
          <a:p>
            <a:pPr lvl="1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-справочные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материалы (кроме разрешенных, которые содержатся в КИМ), письменные заметки и иные средства хранения и передачи информации</a:t>
            </a:r>
            <a:r>
              <a:rPr lang="ru-RU" dirty="0"/>
              <a:t>. </a:t>
            </a:r>
            <a:endParaRPr lang="ru-RU" dirty="0" smtClean="0"/>
          </a:p>
          <a:p>
            <a:pPr lvl="1"/>
            <a:r>
              <a:rPr lang="ru-RU" sz="3600" b="1" dirty="0" smtClean="0">
                <a:solidFill>
                  <a:srgbClr val="FF0000"/>
                </a:solidFill>
              </a:rPr>
              <a:t>ТЕЛЕФОНЫ, (ЧАСЫ) ЗАПРЕЩЕНЫ</a:t>
            </a:r>
          </a:p>
          <a:p>
            <a:pPr lvl="1"/>
            <a:r>
              <a:rPr lang="ru-RU" sz="1600" dirty="0"/>
              <a:t>.</a:t>
            </a:r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F594-244E-4EE8-9F45-E6B712D153B8}" type="slidenum">
              <a:rPr lang="ru-RU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3769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61950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u="sng" dirty="0">
                <a:solidFill>
                  <a:srgbClr val="FF3300"/>
                </a:solidFill>
                <a:latin typeface="Arial" panose="020B0604020202020204" pitchFamily="34" charset="0"/>
              </a:rPr>
              <a:t>ЗАПРЕЩЕНО</a:t>
            </a:r>
            <a:br>
              <a:rPr lang="ru-RU" b="1" u="sng" dirty="0">
                <a:solidFill>
                  <a:srgbClr val="FF330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ru-RU" sz="4800" b="1" dirty="0">
                <a:solidFill>
                  <a:srgbClr val="008080"/>
                </a:solidFill>
                <a:latin typeface="Arial" panose="020B0604020202020204" pitchFamily="34" charset="0"/>
              </a:rPr>
              <a:t>обучающимся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Выносить из аудиторий и ППЭ экзаменационные материалы (далее – ЭМ) на бумажном и (или) электронном носителях. </a:t>
            </a:r>
          </a:p>
          <a:p>
            <a:pPr lvl="0"/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Выносить из аудиторий письменные принадлежности, письменные заметки и иные средства хранения и передачи информации.</a:t>
            </a:r>
          </a:p>
          <a:p>
            <a:pPr lvl="0"/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Фотографировать ЭМ.</a:t>
            </a:r>
          </a:p>
          <a:p>
            <a:pPr lvl="0"/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Разговаривать между собой.</a:t>
            </a:r>
          </a:p>
          <a:p>
            <a:pPr lvl="0"/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Обмениваться любыми материалами и предметами с другими участниками ЕГЭ.</a:t>
            </a:r>
          </a:p>
          <a:p>
            <a:pPr lvl="0"/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Переписывать заданий КИМ в черновики со штампом образовательной организации ЕГЭ.</a:t>
            </a:r>
          </a:p>
          <a:p>
            <a:pPr lvl="0"/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Произвольно выходить из аудитории и перемещаться по ППЭ без сопровождения организатора вне 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аудитории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31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Итоговое сочинение (изложение) </a:t>
            </a:r>
            <a:r>
              <a:rPr lang="ru-RU" b="1" dirty="0"/>
              <a:t>как условие допуска </a:t>
            </a:r>
            <a:r>
              <a:rPr lang="ru-RU" dirty="0"/>
              <a:t>к государственной итоговой аттестации по образовательным программам среднего общего образования (далее – ГИА) проводится для обучающихся XI (XII) классов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513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Учитель\AppData\Local\Microsoft\Windows\Temporary Internet Files\Content.Outlook\G1BO92YQ\eocw2e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7167"/>
            <a:ext cx="9144000" cy="6463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38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Памятка о порядке проведения ИС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4"/>
            <a:ext cx="8229600" cy="52174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1.Обучающиеся </a:t>
            </a:r>
            <a:r>
              <a:rPr lang="ru-RU" dirty="0"/>
              <a:t>XI (XII) классов для участия в итоговом сочинении (изложении) </a:t>
            </a:r>
            <a:r>
              <a:rPr lang="ru-RU" dirty="0" smtClean="0"/>
              <a:t>подают </a:t>
            </a:r>
            <a:r>
              <a:rPr lang="ru-RU" dirty="0"/>
              <a:t>заявление и согласие на обработку персональных данных не позднее чем за две </a:t>
            </a:r>
            <a:r>
              <a:rPr lang="ru-RU" dirty="0" smtClean="0"/>
              <a:t>недели </a:t>
            </a:r>
            <a:r>
              <a:rPr lang="ru-RU" dirty="0"/>
              <a:t>до начала проведения итогового сочинения (изложения) в свою школу.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2.Итоговое </a:t>
            </a:r>
            <a:r>
              <a:rPr lang="ru-RU" dirty="0"/>
              <a:t>сочинение (изложение) начинается в 10.00 по местному времени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3.Если </a:t>
            </a:r>
            <a:r>
              <a:rPr lang="ru-RU" dirty="0"/>
              <a:t>участник итогового сочинения (изложения) опоздал, он допускается к </a:t>
            </a:r>
            <a:r>
              <a:rPr lang="ru-RU" dirty="0" smtClean="0"/>
              <a:t>написанию </a:t>
            </a:r>
            <a:r>
              <a:rPr lang="ru-RU" dirty="0"/>
              <a:t>итогового сочинения (изложения), при этом время окончания написания </a:t>
            </a:r>
            <a:r>
              <a:rPr lang="ru-RU" dirty="0" smtClean="0"/>
              <a:t>итогового </a:t>
            </a:r>
            <a:r>
              <a:rPr lang="ru-RU" dirty="0"/>
              <a:t>сочинения (изложения) не продлевается</a:t>
            </a:r>
          </a:p>
        </p:txBody>
      </p:sp>
    </p:spTree>
    <p:extLst>
      <p:ext uri="{BB962C8B-B14F-4D97-AF65-F5344CB8AC3E}">
        <p14:creationId xmlns:p14="http://schemas.microsoft.com/office/powerpoint/2010/main" val="37916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/>
              <a:t>Памятка о порядке проведения ИС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dirty="0"/>
              <a:t>Вход участников итогового сочинения (изложения) в место проведения итогового сочинения (изложения) начинается с 09.00 по местному времени </a:t>
            </a:r>
            <a:endParaRPr lang="ru-RU" sz="2400" dirty="0" smtClean="0"/>
          </a:p>
          <a:p>
            <a:pPr>
              <a:spcBef>
                <a:spcPts val="0"/>
              </a:spcBef>
            </a:pPr>
            <a:r>
              <a:rPr lang="ru-RU" sz="2400" b="1" dirty="0" smtClean="0"/>
              <a:t>При </a:t>
            </a:r>
            <a:r>
              <a:rPr lang="ru-RU" sz="2400" b="1" dirty="0"/>
              <a:t>себе </a:t>
            </a:r>
            <a:r>
              <a:rPr lang="ru-RU" sz="2400" b="1" dirty="0" smtClean="0"/>
              <a:t>необходимо </a:t>
            </a:r>
            <a:r>
              <a:rPr lang="ru-RU" sz="2400" b="1" dirty="0"/>
              <a:t>иметь документ, </a:t>
            </a:r>
            <a:r>
              <a:rPr lang="ru-RU" sz="2400" b="1" dirty="0" smtClean="0"/>
              <a:t>удостоверяющий </a:t>
            </a:r>
            <a:r>
              <a:rPr lang="ru-RU" sz="2400" b="1" dirty="0"/>
              <a:t>личность</a:t>
            </a:r>
            <a:r>
              <a:rPr lang="ru-RU" sz="2400" dirty="0" smtClean="0"/>
              <a:t>.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На парте ученика: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-документ, удостоверяющий личность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-</a:t>
            </a:r>
            <a:r>
              <a:rPr lang="ru-RU" sz="2400" u="sng" dirty="0"/>
              <a:t>ручка(</a:t>
            </a:r>
            <a:r>
              <a:rPr lang="ru-RU" sz="2400" u="sng" dirty="0" err="1"/>
              <a:t>гелевая</a:t>
            </a:r>
            <a:r>
              <a:rPr lang="ru-RU" sz="2400" u="sng" dirty="0"/>
              <a:t> или капиллярная с чернилами чёрного цвета</a:t>
            </a:r>
            <a:r>
              <a:rPr lang="ru-RU" sz="2400" dirty="0"/>
              <a:t>);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-черновики (не проверяются)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-бланки (1 бланк регистрации, 2 бланка записи)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-инструкции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-темы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-орфографические </a:t>
            </a:r>
            <a:r>
              <a:rPr lang="ru-RU" sz="2400" dirty="0" smtClean="0"/>
              <a:t>словари (от школы)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u="sng" dirty="0" smtClean="0"/>
              <a:t>личные </a:t>
            </a:r>
            <a:r>
              <a:rPr lang="ru-RU" sz="2400" u="sng" dirty="0"/>
              <a:t>вещи участники обязаны оставить в специально выделенном в </a:t>
            </a:r>
            <a:r>
              <a:rPr lang="ru-RU" sz="2400" u="sng" dirty="0" smtClean="0"/>
              <a:t>учебном </a:t>
            </a:r>
            <a:r>
              <a:rPr lang="ru-RU" sz="2400" u="sng" dirty="0"/>
              <a:t>кабинете месте для хранения личных вещей участников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619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Темы итогового сочинения становятся общедоступными за 15 минут до начала проведения сочинения. </a:t>
            </a:r>
            <a:endParaRPr lang="ru-RU" dirty="0" smtClean="0"/>
          </a:p>
          <a:p>
            <a:r>
              <a:rPr lang="ru-RU" dirty="0" smtClean="0"/>
              <a:t>Продолжительность </a:t>
            </a:r>
            <a:r>
              <a:rPr lang="ru-RU" dirty="0"/>
              <a:t>выполнения итогового сочинения (изложения) составляет 3 часа 55 минут (235 минут).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554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/>
              <a:t>Памятка о порядке проведения ИС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Во  время  проведения  итогового  сочинения  (изложения)  участникам </a:t>
            </a:r>
            <a:r>
              <a:rPr lang="ru-RU" dirty="0" smtClean="0"/>
              <a:t>итогового </a:t>
            </a:r>
            <a:r>
              <a:rPr lang="ru-RU" dirty="0"/>
              <a:t>сочинения (изложения) </a:t>
            </a:r>
            <a:r>
              <a:rPr lang="ru-RU" sz="5200" b="1" u="sng" dirty="0"/>
              <a:t>запрещено</a:t>
            </a:r>
            <a:r>
              <a:rPr lang="ru-RU" dirty="0"/>
              <a:t> иметь при себе средства связи, фото-, </a:t>
            </a:r>
            <a:r>
              <a:rPr lang="ru-RU" dirty="0" smtClean="0"/>
              <a:t>аудио-  </a:t>
            </a:r>
            <a:r>
              <a:rPr lang="ru-RU" dirty="0"/>
              <a:t>и  видеоаппаратуру,  справочные  материалы,  письменные  заметки  и  иные </a:t>
            </a:r>
            <a:r>
              <a:rPr lang="ru-RU" dirty="0" smtClean="0"/>
              <a:t>средства </a:t>
            </a:r>
            <a:r>
              <a:rPr lang="ru-RU" dirty="0"/>
              <a:t>хранения и передачи информации, собственные орфографические и (или) </a:t>
            </a:r>
            <a:r>
              <a:rPr lang="ru-RU" dirty="0" smtClean="0"/>
              <a:t>толковые </a:t>
            </a:r>
            <a:r>
              <a:rPr lang="ru-RU" dirty="0"/>
              <a:t>словари. Участникам итогового сочинения (изложения) также запрещается </a:t>
            </a:r>
            <a:r>
              <a:rPr lang="ru-RU" dirty="0" smtClean="0"/>
              <a:t>пользоваться  </a:t>
            </a:r>
            <a:r>
              <a:rPr lang="ru-RU" dirty="0"/>
              <a:t>текстами  литературного  материала  (художественные  произведения, </a:t>
            </a:r>
            <a:r>
              <a:rPr lang="ru-RU" dirty="0" smtClean="0"/>
              <a:t>дневники</a:t>
            </a:r>
            <a:r>
              <a:rPr lang="ru-RU" dirty="0"/>
              <a:t>,  мемуары,  публицистика,  другие  литературные  источники).  Участники </a:t>
            </a:r>
            <a:r>
              <a:rPr lang="ru-RU" dirty="0" smtClean="0"/>
              <a:t>итогового </a:t>
            </a:r>
            <a:r>
              <a:rPr lang="ru-RU" dirty="0"/>
              <a:t>сочинения (изложения), нарушившие установленные требования, </a:t>
            </a:r>
            <a:r>
              <a:rPr lang="ru-RU" sz="4100" b="1" u="sng" dirty="0"/>
              <a:t>удаляются </a:t>
            </a:r>
            <a:r>
              <a:rPr lang="ru-RU" dirty="0" smtClean="0"/>
              <a:t>с  </a:t>
            </a:r>
            <a:r>
              <a:rPr lang="ru-RU" dirty="0"/>
              <a:t>итогового  сочинения  (изложения)  членом  комиссии  по  проведению  итогового </a:t>
            </a:r>
            <a:r>
              <a:rPr lang="ru-RU" dirty="0" smtClean="0"/>
              <a:t>сочинения </a:t>
            </a:r>
            <a:r>
              <a:rPr lang="ru-RU" dirty="0"/>
              <a:t>(изложения) в образовательной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188921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/>
              <a:t>Памятка о порядке проведения ИС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 fontScale="92500"/>
          </a:bodyPr>
          <a:lstStyle/>
          <a:p>
            <a:r>
              <a:rPr lang="ru-RU" dirty="0"/>
              <a:t>Повторно к написанию итогового сочинения (изложения) в дополнительные </a:t>
            </a:r>
            <a:r>
              <a:rPr lang="ru-RU" dirty="0" smtClean="0"/>
              <a:t>сроки</a:t>
            </a:r>
            <a:r>
              <a:rPr lang="ru-RU" dirty="0"/>
              <a:t>, установленные расписанием проведения итогового сочинения (изложения)  в </a:t>
            </a:r>
            <a:r>
              <a:rPr lang="ru-RU" dirty="0" smtClean="0"/>
              <a:t>текущем  </a:t>
            </a:r>
            <a:r>
              <a:rPr lang="ru-RU" dirty="0"/>
              <a:t>учебном  году  (в  первую  среду  февраля  и  первую  рабочую  среду  мая), </a:t>
            </a:r>
            <a:r>
              <a:rPr lang="ru-RU" dirty="0" smtClean="0"/>
              <a:t>допускаются</a:t>
            </a:r>
            <a:r>
              <a:rPr lang="ru-RU" dirty="0"/>
              <a:t>: </a:t>
            </a:r>
          </a:p>
          <a:p>
            <a:pPr marL="0" indent="0">
              <a:buNone/>
            </a:pPr>
            <a:r>
              <a:rPr lang="ru-RU" dirty="0" smtClean="0"/>
              <a:t>-обучающиеся  </a:t>
            </a:r>
            <a:r>
              <a:rPr lang="ru-RU" dirty="0"/>
              <a:t>XI  (XII)  классов,  получившие  по  итоговому  сочинению </a:t>
            </a:r>
            <a:r>
              <a:rPr lang="ru-RU" dirty="0" smtClean="0"/>
              <a:t>(</a:t>
            </a:r>
            <a:r>
              <a:rPr lang="ru-RU" dirty="0"/>
              <a:t>изложению) неудовлетворительный результат («незачет»), но </a:t>
            </a:r>
          </a:p>
          <a:p>
            <a:pPr marL="0" indent="0">
              <a:buNone/>
            </a:pPr>
            <a:r>
              <a:rPr lang="ru-RU" dirty="0"/>
              <a:t>не  более  двух  раз  и  только  в дополнительные сроки,;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68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/>
              <a:t>Памятка о порядке проведения ИС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-обучающиеся </a:t>
            </a:r>
            <a:r>
              <a:rPr lang="ru-RU" dirty="0"/>
              <a:t>XI (XII) классов, удаленные с итогового сочинения (изложения) за </a:t>
            </a:r>
            <a:r>
              <a:rPr lang="ru-RU" dirty="0" smtClean="0"/>
              <a:t>нарушение  </a:t>
            </a:r>
            <a:r>
              <a:rPr lang="ru-RU" dirty="0"/>
              <a:t>требований, </a:t>
            </a:r>
          </a:p>
          <a:p>
            <a:pPr marL="0" indent="0">
              <a:buNone/>
            </a:pPr>
            <a:r>
              <a:rPr lang="ru-RU" dirty="0" smtClean="0"/>
              <a:t>-обучающиеся </a:t>
            </a:r>
            <a:r>
              <a:rPr lang="ru-RU" dirty="0"/>
              <a:t>XI (XII) классов, не явившиеся на итоговое сочинение (изложение) </a:t>
            </a:r>
            <a:r>
              <a:rPr lang="ru-RU" dirty="0" smtClean="0"/>
              <a:t>по  </a:t>
            </a:r>
            <a:r>
              <a:rPr lang="ru-RU" dirty="0"/>
              <a:t>уважительным  причинам  (болезнь  или  иные  обстоятельства),  подтвержденным </a:t>
            </a:r>
            <a:r>
              <a:rPr lang="ru-RU" dirty="0" smtClean="0"/>
              <a:t>документально</a:t>
            </a:r>
            <a:r>
              <a:rPr lang="ru-RU" dirty="0"/>
              <a:t>;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-обучающиеся XI (XII) классов, не завершившие написание итогового сочинения </a:t>
            </a:r>
            <a:r>
              <a:rPr lang="ru-RU" dirty="0" smtClean="0"/>
              <a:t>(</a:t>
            </a:r>
            <a:r>
              <a:rPr lang="ru-RU" dirty="0"/>
              <a:t>изложения)  по  уважительным  причинам  (болезнь  или  иные  обстоятельства), </a:t>
            </a:r>
            <a:r>
              <a:rPr lang="ru-RU" dirty="0" smtClean="0"/>
              <a:t>подтвержденным </a:t>
            </a:r>
            <a:r>
              <a:rPr lang="ru-RU" dirty="0"/>
              <a:t>документально</a:t>
            </a:r>
          </a:p>
        </p:txBody>
      </p:sp>
    </p:spTree>
    <p:extLst>
      <p:ext uri="{BB962C8B-B14F-4D97-AF65-F5344CB8AC3E}">
        <p14:creationId xmlns:p14="http://schemas.microsoft.com/office/powerpoint/2010/main" val="270045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</TotalTime>
  <Words>785</Words>
  <Application>Microsoft Office PowerPoint</Application>
  <PresentationFormat>Экран (4:3)</PresentationFormat>
  <Paragraphs>76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Собрание  11 класс </vt:lpstr>
      <vt:lpstr>Презентация PowerPoint</vt:lpstr>
      <vt:lpstr>Презентация PowerPoint</vt:lpstr>
      <vt:lpstr>Памятка о порядке проведения ИС</vt:lpstr>
      <vt:lpstr>Памятка о порядке проведения ИС</vt:lpstr>
      <vt:lpstr>Презентация PowerPoint</vt:lpstr>
      <vt:lpstr>Памятка о порядке проведения ИС</vt:lpstr>
      <vt:lpstr>Памятка о порядке проведения ИС</vt:lpstr>
      <vt:lpstr>Памятка о порядке проведения ИС</vt:lpstr>
      <vt:lpstr>Памятка о порядке проведения ИС</vt:lpstr>
      <vt:lpstr>Перечень предметов для сдачиГИА</vt:lpstr>
      <vt:lpstr>Допуск в ППЭ на ГИА</vt:lpstr>
      <vt:lpstr>Презентация PowerPoint</vt:lpstr>
      <vt:lpstr>ЗАПРЕЩЕНО  обучающимся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56</cp:revision>
  <cp:lastPrinted>2015-04-22T11:14:47Z</cp:lastPrinted>
  <dcterms:created xsi:type="dcterms:W3CDTF">2014-04-14T12:33:02Z</dcterms:created>
  <dcterms:modified xsi:type="dcterms:W3CDTF">2020-11-13T04:46:34Z</dcterms:modified>
</cp:coreProperties>
</file>